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53" r:id="rId5"/>
    <p:sldId id="354" r:id="rId6"/>
    <p:sldId id="361" r:id="rId7"/>
    <p:sldId id="348" r:id="rId8"/>
    <p:sldId id="360" r:id="rId9"/>
    <p:sldId id="358" r:id="rId10"/>
    <p:sldId id="359" r:id="rId11"/>
    <p:sldId id="349" r:id="rId12"/>
    <p:sldId id="347" r:id="rId13"/>
    <p:sldId id="345" r:id="rId14"/>
    <p:sldId id="350" r:id="rId15"/>
    <p:sldId id="351" r:id="rId16"/>
    <p:sldId id="356" r:id="rId17"/>
    <p:sldId id="3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966" autoAdjust="0"/>
  </p:normalViewPr>
  <p:slideViewPr>
    <p:cSldViewPr snapToGrid="0">
      <p:cViewPr varScale="1">
        <p:scale>
          <a:sx n="84" d="100"/>
          <a:sy n="84" d="100"/>
        </p:scale>
        <p:origin x="427" y="8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8/21/2025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8/21/2025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GB" b="1" dirty="0">
                <a:solidFill>
                  <a:srgbClr val="FFC000"/>
                </a:solidFill>
              </a:rPr>
              <a:t>Project Title</a:t>
            </a:r>
            <a:r>
              <a:rPr lang="en-US" dirty="0">
                <a:solidFill>
                  <a:srgbClr val="FFC000"/>
                </a:solidFill>
              </a:rPr>
              <a:t> </a:t>
            </a:r>
            <a:br>
              <a:rPr lang="en-US" dirty="0"/>
            </a:br>
            <a:r>
              <a:rPr lang="en-GB" dirty="0"/>
              <a:t>Iris Flower Classification</a:t>
            </a:r>
            <a:endParaRPr lang="en-US" dirty="0"/>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7"/>
            <a:ext cx="5167037" cy="1399027"/>
          </a:xfrm>
        </p:spPr>
        <p:txBody>
          <a:bodyPr>
            <a:normAutofit/>
          </a:bodyPr>
          <a:lstStyle/>
          <a:p>
            <a:pPr lvl="0" algn="l">
              <a:spcBef>
                <a:spcPts val="0"/>
              </a:spcBef>
            </a:pPr>
            <a:r>
              <a:rPr lang="en-US" dirty="0">
                <a:solidFill>
                  <a:srgbClr val="FFC000"/>
                </a:solidFill>
                <a:latin typeface="Arial"/>
                <a:ea typeface="Arial"/>
                <a:cs typeface="Arial"/>
                <a:sym typeface="Arial"/>
              </a:rPr>
              <a:t>             Name: NIRANJAN KUMAR</a:t>
            </a:r>
          </a:p>
          <a:p>
            <a:pPr lvl="0">
              <a:spcBef>
                <a:spcPts val="1200"/>
              </a:spcBef>
            </a:pPr>
            <a:r>
              <a:rPr lang="en-US" dirty="0">
                <a:solidFill>
                  <a:srgbClr val="FFC000"/>
                </a:solidFill>
                <a:latin typeface="Arial"/>
                <a:ea typeface="Arial"/>
                <a:cs typeface="Arial"/>
                <a:sym typeface="Arial"/>
              </a:rPr>
              <a:t>Roll no- 2312res418  </a:t>
            </a:r>
          </a:p>
          <a:p>
            <a:pPr lvl="0" algn="l">
              <a:spcBef>
                <a:spcPts val="1200"/>
              </a:spcBef>
              <a:spcAft>
                <a:spcPts val="1200"/>
              </a:spcAft>
            </a:pPr>
            <a:r>
              <a:rPr lang="en-US" dirty="0">
                <a:solidFill>
                  <a:srgbClr val="FFC000"/>
                </a:solidFill>
                <a:latin typeface="Arial"/>
                <a:ea typeface="Arial"/>
                <a:cs typeface="Arial"/>
                <a:sym typeface="Arial"/>
              </a:rPr>
              <a:t>              Date: 21 August 2025 </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0" y="680044"/>
            <a:ext cx="5198532" cy="3758184"/>
          </a:xfrm>
          <a:noFill/>
        </p:spPr>
        <p:txBody>
          <a:bodyPr>
            <a:normAutofit/>
          </a:bodyPr>
          <a:lstStyle/>
          <a:p>
            <a:pPr>
              <a:defRPr sz="3200" b="1">
                <a:solidFill>
                  <a:srgbClr val="145096"/>
                </a:solidFill>
              </a:defRPr>
            </a:pPr>
            <a:r>
              <a:rPr lang="en-US" sz="4800" dirty="0">
                <a:solidFill>
                  <a:srgbClr val="FFC000"/>
                </a:solidFill>
              </a:rPr>
              <a:t>Confusion Matrix (Test) - SVM(RBF)</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10" name="Content Placeholder 9">
            <a:extLst>
              <a:ext uri="{FF2B5EF4-FFF2-40B4-BE49-F238E27FC236}">
                <a16:creationId xmlns:a16="http://schemas.microsoft.com/office/drawing/2014/main" id="{7E48F391-BD24-22EA-1EA9-282981CB7438}"/>
              </a:ext>
            </a:extLst>
          </p:cNvPr>
          <p:cNvSpPr>
            <a:spLocks noGrp="1"/>
          </p:cNvSpPr>
          <p:nvPr>
            <p:ph sz="quarter" idx="12"/>
          </p:nvPr>
        </p:nvSpPr>
        <p:spPr/>
        <p:txBody>
          <a:bodyPr/>
          <a:lstStyle/>
          <a:p>
            <a:endParaRPr lang="en-US"/>
          </a:p>
        </p:txBody>
      </p:sp>
      <p:pic>
        <p:nvPicPr>
          <p:cNvPr id="11" name="Picture 10" descr="iris_confusion_matrix.png">
            <a:extLst>
              <a:ext uri="{FF2B5EF4-FFF2-40B4-BE49-F238E27FC236}">
                <a16:creationId xmlns:a16="http://schemas.microsoft.com/office/drawing/2014/main" id="{11A9B485-8241-CB13-F9BB-89E2F46CB258}"/>
              </a:ext>
            </a:extLst>
          </p:cNvPr>
          <p:cNvPicPr>
            <a:picLocks noChangeAspect="1"/>
          </p:cNvPicPr>
          <p:nvPr/>
        </p:nvPicPr>
        <p:blipFill>
          <a:blip r:embed="rId2"/>
          <a:stretch>
            <a:fillRect/>
          </a:stretch>
        </p:blipFill>
        <p:spPr>
          <a:xfrm>
            <a:off x="4809068" y="0"/>
            <a:ext cx="7382932" cy="6858000"/>
          </a:xfrm>
          <a:prstGeom prst="rect">
            <a:avLst/>
          </a:prstGeom>
        </p:spPr>
      </p:pic>
    </p:spTree>
    <p:extLst>
      <p:ext uri="{BB962C8B-B14F-4D97-AF65-F5344CB8AC3E}">
        <p14:creationId xmlns:p14="http://schemas.microsoft.com/office/powerpoint/2010/main" val="190242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BFBF-F8B0-D44E-B6BF-4A0429AC3B0F}"/>
              </a:ext>
            </a:extLst>
          </p:cNvPr>
          <p:cNvSpPr>
            <a:spLocks noGrp="1"/>
          </p:cNvSpPr>
          <p:nvPr>
            <p:ph type="title"/>
          </p:nvPr>
        </p:nvSpPr>
        <p:spPr>
          <a:xfrm>
            <a:off x="287866" y="136525"/>
            <a:ext cx="12192000" cy="1600200"/>
          </a:xfrm>
        </p:spPr>
        <p:txBody>
          <a:bodyPr>
            <a:normAutofit/>
          </a:bodyPr>
          <a:lstStyle/>
          <a:p>
            <a:r>
              <a:rPr lang="en-US" dirty="0">
                <a:solidFill>
                  <a:srgbClr val="FFC000"/>
                </a:solidFill>
              </a:rPr>
              <a:t>Model Comparison: Accuracy, Precision, Recall, F1</a:t>
            </a:r>
          </a:p>
        </p:txBody>
      </p:sp>
      <p:sp>
        <p:nvSpPr>
          <p:cNvPr id="3" name="Footer Placeholder 2">
            <a:extLst>
              <a:ext uri="{FF2B5EF4-FFF2-40B4-BE49-F238E27FC236}">
                <a16:creationId xmlns:a16="http://schemas.microsoft.com/office/drawing/2014/main" id="{68A848C7-243A-AE13-E323-3C71FD8DA6C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DC69194-7927-A259-0C43-EE59A460354E}"/>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11</a:t>
            </a:fld>
            <a:endParaRPr lang="en-US" dirty="0"/>
          </a:p>
        </p:txBody>
      </p:sp>
      <p:pic>
        <p:nvPicPr>
          <p:cNvPr id="11" name="Picture 10" descr="iris_model_comparison.png">
            <a:extLst>
              <a:ext uri="{FF2B5EF4-FFF2-40B4-BE49-F238E27FC236}">
                <a16:creationId xmlns:a16="http://schemas.microsoft.com/office/drawing/2014/main" id="{DF91A609-DDF2-F163-8AC9-CE10DFAAD5C1}"/>
              </a:ext>
            </a:extLst>
          </p:cNvPr>
          <p:cNvPicPr>
            <a:picLocks noChangeAspect="1"/>
          </p:cNvPicPr>
          <p:nvPr/>
        </p:nvPicPr>
        <p:blipFill>
          <a:blip r:embed="rId2"/>
          <a:stretch>
            <a:fillRect/>
          </a:stretch>
        </p:blipFill>
        <p:spPr>
          <a:xfrm>
            <a:off x="2118360" y="2084833"/>
            <a:ext cx="7955279" cy="4773167"/>
          </a:xfrm>
          <a:prstGeom prst="rect">
            <a:avLst/>
          </a:prstGeom>
        </p:spPr>
      </p:pic>
    </p:spTree>
    <p:extLst>
      <p:ext uri="{BB962C8B-B14F-4D97-AF65-F5344CB8AC3E}">
        <p14:creationId xmlns:p14="http://schemas.microsoft.com/office/powerpoint/2010/main" val="89819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246B-8AB7-A0C9-C6DD-5D9F49D5BC37}"/>
              </a:ext>
            </a:extLst>
          </p:cNvPr>
          <p:cNvSpPr>
            <a:spLocks noGrp="1"/>
          </p:cNvSpPr>
          <p:nvPr>
            <p:ph type="title"/>
          </p:nvPr>
        </p:nvSpPr>
        <p:spPr>
          <a:xfrm>
            <a:off x="932688" y="228600"/>
            <a:ext cx="9528048" cy="1600200"/>
          </a:xfrm>
        </p:spPr>
        <p:txBody>
          <a:bodyPr/>
          <a:lstStyle/>
          <a:p>
            <a:r>
              <a:rPr lang="en-US" dirty="0">
                <a:solidFill>
                  <a:srgbClr val="FFC000"/>
                </a:solidFill>
              </a:rPr>
              <a:t>Insights &amp; Results</a:t>
            </a:r>
          </a:p>
        </p:txBody>
      </p:sp>
      <p:sp>
        <p:nvSpPr>
          <p:cNvPr id="5" name="Content Placeholder 4">
            <a:extLst>
              <a:ext uri="{FF2B5EF4-FFF2-40B4-BE49-F238E27FC236}">
                <a16:creationId xmlns:a16="http://schemas.microsoft.com/office/drawing/2014/main" id="{B20DCAFD-6C4D-D08A-CF94-0DA099CE4B5A}"/>
              </a:ext>
            </a:extLst>
          </p:cNvPr>
          <p:cNvSpPr>
            <a:spLocks noGrp="1"/>
          </p:cNvSpPr>
          <p:nvPr>
            <p:ph sz="quarter" idx="12"/>
          </p:nvPr>
        </p:nvSpPr>
        <p:spPr>
          <a:xfrm>
            <a:off x="205910" y="2222627"/>
            <a:ext cx="11717866" cy="3739896"/>
          </a:xfrm>
        </p:spPr>
        <p:txBody>
          <a:bodyPr>
            <a:noAutofit/>
          </a:bodyPr>
          <a:lstStyle/>
          <a:p>
            <a:pPr>
              <a:buFont typeface="Wingdings" panose="05000000000000000000" pitchFamily="2" charset="2"/>
              <a:buChar char="v"/>
            </a:pPr>
            <a:r>
              <a:rPr lang="en-US" sz="3200" dirty="0">
                <a:solidFill>
                  <a:schemeClr val="tx1"/>
                </a:solidFill>
              </a:rPr>
              <a:t>Best Model: SVM (RBF) (Accuracy: 96.67%, F1: 96.66%)</a:t>
            </a:r>
          </a:p>
          <a:p>
            <a:pPr marL="0" indent="0">
              <a:buNone/>
            </a:pPr>
            <a:endParaRPr lang="en-US" sz="3200" dirty="0">
              <a:solidFill>
                <a:schemeClr val="tx1"/>
              </a:solidFill>
            </a:endParaRPr>
          </a:p>
          <a:p>
            <a:pPr>
              <a:buFont typeface="Wingdings" panose="05000000000000000000" pitchFamily="2" charset="2"/>
              <a:buChar char="v"/>
            </a:pPr>
            <a:r>
              <a:rPr lang="en-US" sz="3200" dirty="0">
                <a:solidFill>
                  <a:schemeClr val="tx1"/>
                </a:solidFill>
              </a:rPr>
              <a:t>Petal features show strongest separability; </a:t>
            </a:r>
            <a:r>
              <a:rPr lang="en-US" sz="3200" dirty="0" err="1">
                <a:solidFill>
                  <a:schemeClr val="tx1"/>
                </a:solidFill>
              </a:rPr>
              <a:t>Setosa</a:t>
            </a:r>
            <a:r>
              <a:rPr lang="en-US" sz="3200" dirty="0">
                <a:solidFill>
                  <a:schemeClr val="tx1"/>
                </a:solidFill>
              </a:rPr>
              <a:t> is linearly separable.</a:t>
            </a:r>
          </a:p>
          <a:p>
            <a:pPr marL="0" indent="0">
              <a:buNone/>
            </a:pPr>
            <a:endParaRPr lang="en-US" sz="3200" dirty="0">
              <a:solidFill>
                <a:schemeClr val="tx1"/>
              </a:solidFill>
            </a:endParaRPr>
          </a:p>
          <a:p>
            <a:pPr>
              <a:buFont typeface="Wingdings" panose="05000000000000000000" pitchFamily="2" charset="2"/>
              <a:buChar char="v"/>
            </a:pPr>
            <a:r>
              <a:rPr lang="en-US" sz="3200" dirty="0">
                <a:solidFill>
                  <a:schemeClr val="tx1"/>
                </a:solidFill>
              </a:rPr>
              <a:t>Tree ensembles perform robustly without scaling; LR/SVM benefit from scaling.</a:t>
            </a:r>
          </a:p>
        </p:txBody>
      </p:sp>
      <p:sp>
        <p:nvSpPr>
          <p:cNvPr id="3" name="Footer Placeholder 2">
            <a:extLst>
              <a:ext uri="{FF2B5EF4-FFF2-40B4-BE49-F238E27FC236}">
                <a16:creationId xmlns:a16="http://schemas.microsoft.com/office/drawing/2014/main" id="{92F99439-1EDB-4E13-5595-B32899617DF1}"/>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9451A59-0D86-B758-5926-53062622A5E7}"/>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1117481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7" name="TextBox 6">
            <a:extLst>
              <a:ext uri="{FF2B5EF4-FFF2-40B4-BE49-F238E27FC236}">
                <a16:creationId xmlns:a16="http://schemas.microsoft.com/office/drawing/2014/main" id="{F636F760-77DD-AF82-9CAE-8B8648CB7CAE}"/>
              </a:ext>
            </a:extLst>
          </p:cNvPr>
          <p:cNvSpPr txBox="1"/>
          <p:nvPr/>
        </p:nvSpPr>
        <p:spPr>
          <a:xfrm>
            <a:off x="146981" y="119914"/>
            <a:ext cx="3115734" cy="769441"/>
          </a:xfrm>
          <a:prstGeom prst="rect">
            <a:avLst/>
          </a:prstGeom>
          <a:noFill/>
        </p:spPr>
        <p:txBody>
          <a:bodyPr wrap="square" rtlCol="0">
            <a:spAutoFit/>
          </a:bodyPr>
          <a:lstStyle/>
          <a:p>
            <a:r>
              <a:rPr lang="en-US" sz="4400" b="1" dirty="0">
                <a:solidFill>
                  <a:srgbClr val="FFC000"/>
                </a:solidFill>
              </a:rPr>
              <a:t>Future Scope</a:t>
            </a:r>
          </a:p>
        </p:txBody>
      </p:sp>
      <p:sp>
        <p:nvSpPr>
          <p:cNvPr id="8" name="TextBox 7">
            <a:extLst>
              <a:ext uri="{FF2B5EF4-FFF2-40B4-BE49-F238E27FC236}">
                <a16:creationId xmlns:a16="http://schemas.microsoft.com/office/drawing/2014/main" id="{17E260C6-8BB2-2634-3BC4-33766CE6F2B8}"/>
              </a:ext>
            </a:extLst>
          </p:cNvPr>
          <p:cNvSpPr txBox="1"/>
          <p:nvPr/>
        </p:nvSpPr>
        <p:spPr>
          <a:xfrm>
            <a:off x="1117600" y="1108107"/>
            <a:ext cx="6485467" cy="2677656"/>
          </a:xfrm>
          <a:prstGeom prst="rect">
            <a:avLst/>
          </a:prstGeom>
          <a:noFill/>
        </p:spPr>
        <p:txBody>
          <a:bodyPr wrap="square" rtlCol="0">
            <a:spAutoFit/>
          </a:bodyPr>
          <a:lstStyle/>
          <a:p>
            <a:pPr marL="342900" indent="-342900">
              <a:buFont typeface="Wingdings" panose="05000000000000000000" pitchFamily="2" charset="2"/>
              <a:buChar char="v"/>
              <a:defRPr sz="2000"/>
            </a:pPr>
            <a:r>
              <a:rPr lang="en-US" sz="2400" dirty="0">
                <a:solidFill>
                  <a:schemeClr val="bg1"/>
                </a:solidFill>
              </a:rPr>
              <a:t>Add more flower species and real-world field data.</a:t>
            </a:r>
          </a:p>
          <a:p>
            <a:pPr>
              <a:defRPr sz="2000"/>
            </a:pPr>
            <a:endParaRPr lang="en-US" sz="2400" dirty="0">
              <a:solidFill>
                <a:schemeClr val="bg1"/>
              </a:solidFill>
            </a:endParaRPr>
          </a:p>
          <a:p>
            <a:pPr marL="342900" indent="-342900">
              <a:buFont typeface="Wingdings" panose="05000000000000000000" pitchFamily="2" charset="2"/>
              <a:buChar char="v"/>
              <a:defRPr sz="2000"/>
            </a:pPr>
            <a:r>
              <a:rPr lang="en-US" sz="2400" dirty="0">
                <a:solidFill>
                  <a:schemeClr val="bg1"/>
                </a:solidFill>
              </a:rPr>
              <a:t>Hyperparameter tuning and cross-validation.</a:t>
            </a:r>
          </a:p>
          <a:p>
            <a:pPr>
              <a:defRPr sz="2000"/>
            </a:pPr>
            <a:endParaRPr lang="en-US" sz="2400" dirty="0">
              <a:solidFill>
                <a:schemeClr val="bg1"/>
              </a:solidFill>
            </a:endParaRPr>
          </a:p>
          <a:p>
            <a:pPr marL="342900" indent="-342900">
              <a:buFont typeface="Wingdings" panose="05000000000000000000" pitchFamily="2" charset="2"/>
              <a:buChar char="v"/>
              <a:defRPr sz="2000"/>
            </a:pPr>
            <a:r>
              <a:rPr lang="en-US" sz="2400" dirty="0">
                <a:solidFill>
                  <a:schemeClr val="bg1"/>
                </a:solidFill>
              </a:rPr>
              <a:t>Export model and deploy a simple web app for demo</a:t>
            </a:r>
            <a:r>
              <a:rPr lang="en-US" dirty="0">
                <a:solidFill>
                  <a:schemeClr val="bg1"/>
                </a:solidFill>
              </a:rPr>
              <a:t>.</a:t>
            </a:r>
          </a:p>
        </p:txBody>
      </p:sp>
      <p:sp>
        <p:nvSpPr>
          <p:cNvPr id="10" name="TextBox 9">
            <a:extLst>
              <a:ext uri="{FF2B5EF4-FFF2-40B4-BE49-F238E27FC236}">
                <a16:creationId xmlns:a16="http://schemas.microsoft.com/office/drawing/2014/main" id="{674CC815-BC3A-4504-324E-E0B5D20BD7D4}"/>
              </a:ext>
            </a:extLst>
          </p:cNvPr>
          <p:cNvSpPr txBox="1"/>
          <p:nvPr/>
        </p:nvSpPr>
        <p:spPr>
          <a:xfrm>
            <a:off x="304800" y="3855529"/>
            <a:ext cx="6231466" cy="584775"/>
          </a:xfrm>
          <a:prstGeom prst="rect">
            <a:avLst/>
          </a:prstGeom>
          <a:noFill/>
        </p:spPr>
        <p:txBody>
          <a:bodyPr wrap="square">
            <a:spAutoFit/>
          </a:bodyPr>
          <a:lstStyle/>
          <a:p>
            <a:pPr>
              <a:defRPr sz="3200" b="1">
                <a:solidFill>
                  <a:srgbClr val="145096"/>
                </a:solidFill>
              </a:defRPr>
            </a:pPr>
            <a:r>
              <a:rPr lang="en-US" dirty="0">
                <a:solidFill>
                  <a:srgbClr val="FFC000"/>
                </a:solidFill>
              </a:rPr>
              <a:t>Conclusion</a:t>
            </a:r>
          </a:p>
        </p:txBody>
      </p:sp>
      <p:sp>
        <p:nvSpPr>
          <p:cNvPr id="11" name="TextBox 10">
            <a:extLst>
              <a:ext uri="{FF2B5EF4-FFF2-40B4-BE49-F238E27FC236}">
                <a16:creationId xmlns:a16="http://schemas.microsoft.com/office/drawing/2014/main" id="{50CCDA83-06AA-6348-18D6-40A0C809B719}"/>
              </a:ext>
            </a:extLst>
          </p:cNvPr>
          <p:cNvSpPr txBox="1"/>
          <p:nvPr/>
        </p:nvSpPr>
        <p:spPr>
          <a:xfrm>
            <a:off x="999069" y="4659056"/>
            <a:ext cx="7755464" cy="1569660"/>
          </a:xfrm>
          <a:prstGeom prst="rect">
            <a:avLst/>
          </a:prstGeom>
          <a:noFill/>
        </p:spPr>
        <p:txBody>
          <a:bodyPr wrap="square" rtlCol="0">
            <a:spAutoFit/>
          </a:bodyPr>
          <a:lstStyle/>
          <a:p>
            <a:pPr marL="342900" indent="-342900">
              <a:buFont typeface="Wingdings" panose="05000000000000000000" pitchFamily="2" charset="2"/>
              <a:buChar char="v"/>
              <a:defRPr sz="2000"/>
            </a:pPr>
            <a:r>
              <a:rPr lang="en-US" sz="2400" dirty="0">
                <a:solidFill>
                  <a:schemeClr val="bg1"/>
                </a:solidFill>
              </a:rPr>
              <a:t>ML can classify Iris species with high accuracy.</a:t>
            </a:r>
          </a:p>
          <a:p>
            <a:pPr>
              <a:defRPr sz="2000"/>
            </a:pPr>
            <a:r>
              <a:rPr lang="en-US" sz="2400" dirty="0">
                <a:solidFill>
                  <a:schemeClr val="bg1"/>
                </a:solidFill>
              </a:rPr>
              <a:t>     Comparative evaluation helps select a reliable model.</a:t>
            </a:r>
          </a:p>
          <a:p>
            <a:pPr>
              <a:defRPr sz="2000"/>
            </a:pPr>
            <a:r>
              <a:rPr lang="en-US" sz="2400" dirty="0">
                <a:solidFill>
                  <a:schemeClr val="bg1"/>
                </a:solidFill>
              </a:rPr>
              <a:t>     Visualizations confirm strong feature patterns, especially in </a:t>
            </a:r>
          </a:p>
          <a:p>
            <a:pPr>
              <a:defRPr sz="2000"/>
            </a:pPr>
            <a:r>
              <a:rPr lang="en-US" sz="2400" dirty="0">
                <a:solidFill>
                  <a:schemeClr val="bg1"/>
                </a:solidFill>
              </a:rPr>
              <a:t>     petal measurements</a:t>
            </a:r>
            <a:r>
              <a:rPr lang="en-US" dirty="0">
                <a:solidFill>
                  <a:schemeClr val="bg1"/>
                </a:solidFill>
              </a:rPr>
              <a:t>.</a:t>
            </a:r>
          </a:p>
        </p:txBody>
      </p:sp>
    </p:spTree>
    <p:extLst>
      <p:ext uri="{BB962C8B-B14F-4D97-AF65-F5344CB8AC3E}">
        <p14:creationId xmlns:p14="http://schemas.microsoft.com/office/powerpoint/2010/main" val="438040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73136-A1CF-A51D-8A0E-FE375D3725D8}"/>
            </a:ext>
          </a:extLst>
        </p:cNvPr>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A9D6A5C5-433B-2511-1E1C-7D8D92FA208C}"/>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A3588795-0AA2-32F9-3A9A-11D273EAAAA5}"/>
              </a:ext>
            </a:extLst>
          </p:cNvPr>
          <p:cNvSpPr>
            <a:spLocks noGrp="1"/>
          </p:cNvSpPr>
          <p:nvPr>
            <p:ph type="ctrTitle"/>
          </p:nvPr>
        </p:nvSpPr>
        <p:spPr>
          <a:xfrm>
            <a:off x="1424432" y="1535661"/>
            <a:ext cx="6327648" cy="2221992"/>
          </a:xfrm>
        </p:spPr>
        <p:txBody>
          <a:bodyPr/>
          <a:lstStyle/>
          <a:p>
            <a:r>
              <a:rPr lang="en-US" sz="9600" dirty="0">
                <a:solidFill>
                  <a:srgbClr val="FFC000"/>
                </a:solidFill>
              </a:rPr>
              <a:t>Thank you</a:t>
            </a:r>
          </a:p>
        </p:txBody>
      </p:sp>
      <p:cxnSp>
        <p:nvCxnSpPr>
          <p:cNvPr id="25" name="Straight Connector 24">
            <a:extLst>
              <a:ext uri="{FF2B5EF4-FFF2-40B4-BE49-F238E27FC236}">
                <a16:creationId xmlns:a16="http://schemas.microsoft.com/office/drawing/2014/main" id="{A7C97C30-4D5B-8982-2C74-0D0C3F128176}"/>
              </a:ext>
              <a:ext uri="{C183D7F6-B498-43B3-948B-1728B52AA6E4}">
                <adec:decorative xmlns:adec="http://schemas.microsoft.com/office/drawing/2017/decorative" val="1"/>
              </a:ext>
            </a:extLst>
          </p:cNvPr>
          <p:cNvCxnSpPr>
            <a:cxnSpLocks/>
          </p:cNvCxnSpPr>
          <p:nvPr/>
        </p:nvCxnSpPr>
        <p:spPr>
          <a:xfrm>
            <a:off x="1819818" y="3971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94DCBBB-15FE-0101-D67D-D44792D27AE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5444359" y="3828998"/>
            <a:ext cx="972078" cy="285381"/>
          </a:xfrm>
          <a:prstGeom prst="rect">
            <a:avLst/>
          </a:prstGeom>
        </p:spPr>
      </p:pic>
    </p:spTree>
    <p:extLst>
      <p:ext uri="{BB962C8B-B14F-4D97-AF65-F5344CB8AC3E}">
        <p14:creationId xmlns:p14="http://schemas.microsoft.com/office/powerpoint/2010/main" val="2856636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a:xfrm>
            <a:off x="294386" y="965845"/>
            <a:ext cx="3526028" cy="708829"/>
          </a:xfrm>
        </p:spPr>
        <p:txBody>
          <a:bodyPr/>
          <a:lstStyle/>
          <a:p>
            <a:r>
              <a:rPr lang="en-US" sz="2800" dirty="0">
                <a:solidFill>
                  <a:srgbClr val="FFC000"/>
                </a:solidFill>
              </a:rPr>
              <a:t>Problem Statement</a:t>
            </a: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355600" y="287867"/>
            <a:ext cx="11379200" cy="6282266"/>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2A017B6-AD63-6C6D-9142-9EC0FFF21BB3}"/>
              </a:ext>
            </a:extLst>
          </p:cNvPr>
          <p:cNvSpPr txBox="1"/>
          <p:nvPr/>
        </p:nvSpPr>
        <p:spPr>
          <a:xfrm>
            <a:off x="1918462" y="1674674"/>
            <a:ext cx="7792466" cy="1938992"/>
          </a:xfrm>
          <a:prstGeom prst="rect">
            <a:avLst/>
          </a:prstGeom>
          <a:noFill/>
        </p:spPr>
        <p:txBody>
          <a:bodyPr wrap="square" rtlCol="0">
            <a:spAutoFit/>
          </a:bodyPr>
          <a:lstStyle/>
          <a:p>
            <a:pPr marL="285750" indent="-285750">
              <a:buFont typeface="Wingdings" panose="05000000000000000000" pitchFamily="2" charset="2"/>
              <a:buChar char="v"/>
            </a:pPr>
            <a:r>
              <a:rPr lang="en-US" sz="2000" dirty="0">
                <a:solidFill>
                  <a:schemeClr val="bg1"/>
                </a:solidFill>
                <a:latin typeface="Arial" panose="020B0604020202020204" pitchFamily="34" charset="0"/>
                <a:cs typeface="Arial" panose="020B0604020202020204" pitchFamily="34" charset="0"/>
              </a:rPr>
              <a:t>The iris flower, scientifically known as Iris, is a distinctive genus of flowering plants. Within this genus, there are three primary species: Iris </a:t>
            </a:r>
            <a:r>
              <a:rPr lang="en-US" sz="2000" dirty="0" err="1">
                <a:solidFill>
                  <a:schemeClr val="bg1"/>
                </a:solidFill>
                <a:latin typeface="Arial" panose="020B0604020202020204" pitchFamily="34" charset="0"/>
                <a:cs typeface="Arial" panose="020B0604020202020204" pitchFamily="34" charset="0"/>
              </a:rPr>
              <a:t>setosa</a:t>
            </a:r>
            <a:r>
              <a:rPr lang="en-US" sz="2000" dirty="0">
                <a:solidFill>
                  <a:schemeClr val="bg1"/>
                </a:solidFill>
                <a:latin typeface="Arial" panose="020B0604020202020204" pitchFamily="34" charset="0"/>
                <a:cs typeface="Arial" panose="020B0604020202020204" pitchFamily="34" charset="0"/>
              </a:rPr>
              <a:t>, Iris versicolor, and Iris virginica. These species exhibit variations in their physical characteristics, particularly in the measurements of their sepal length, sepal width, petal length, and petal width.</a:t>
            </a:r>
          </a:p>
        </p:txBody>
      </p:sp>
      <p:sp>
        <p:nvSpPr>
          <p:cNvPr id="3" name="TextBox 2">
            <a:extLst>
              <a:ext uri="{FF2B5EF4-FFF2-40B4-BE49-F238E27FC236}">
                <a16:creationId xmlns:a16="http://schemas.microsoft.com/office/drawing/2014/main" id="{7044934E-6431-5FE2-AE32-85256BB4988B}"/>
              </a:ext>
            </a:extLst>
          </p:cNvPr>
          <p:cNvSpPr txBox="1"/>
          <p:nvPr/>
        </p:nvSpPr>
        <p:spPr>
          <a:xfrm>
            <a:off x="6620933" y="14613467"/>
            <a:ext cx="184731" cy="369332"/>
          </a:xfrm>
          <a:prstGeom prst="rect">
            <a:avLst/>
          </a:prstGeom>
          <a:noFill/>
        </p:spPr>
        <p:txBody>
          <a:bodyPr wrap="none" rtlCol="0">
            <a:spAutoFit/>
          </a:bodyPr>
          <a:lstStyle/>
          <a:p>
            <a:endParaRPr lang="en-US" dirty="0"/>
          </a:p>
        </p:txBody>
      </p:sp>
      <p:sp>
        <p:nvSpPr>
          <p:cNvPr id="15" name="TextBox 14">
            <a:extLst>
              <a:ext uri="{FF2B5EF4-FFF2-40B4-BE49-F238E27FC236}">
                <a16:creationId xmlns:a16="http://schemas.microsoft.com/office/drawing/2014/main" id="{B2385870-179D-3492-C64E-B2B0A3EEC93B}"/>
              </a:ext>
            </a:extLst>
          </p:cNvPr>
          <p:cNvSpPr txBox="1"/>
          <p:nvPr/>
        </p:nvSpPr>
        <p:spPr>
          <a:xfrm>
            <a:off x="694944" y="3455257"/>
            <a:ext cx="1557093" cy="523220"/>
          </a:xfrm>
          <a:prstGeom prst="rect">
            <a:avLst/>
          </a:prstGeom>
          <a:noFill/>
        </p:spPr>
        <p:txBody>
          <a:bodyPr wrap="none" rtlCol="0">
            <a:spAutoFit/>
          </a:bodyPr>
          <a:lstStyle/>
          <a:p>
            <a:r>
              <a:rPr lang="en-US" sz="2800" b="1" dirty="0">
                <a:solidFill>
                  <a:srgbClr val="FFC000"/>
                </a:solidFill>
              </a:rPr>
              <a:t>Objective</a:t>
            </a:r>
            <a:endParaRPr lang="en-US" b="1" dirty="0">
              <a:solidFill>
                <a:srgbClr val="FFC000"/>
              </a:solidFill>
            </a:endParaRPr>
          </a:p>
        </p:txBody>
      </p:sp>
      <p:sp>
        <p:nvSpPr>
          <p:cNvPr id="18" name="TextBox 17">
            <a:extLst>
              <a:ext uri="{FF2B5EF4-FFF2-40B4-BE49-F238E27FC236}">
                <a16:creationId xmlns:a16="http://schemas.microsoft.com/office/drawing/2014/main" id="{7AAEA1AC-D467-6271-423D-6B2145BD4BDC}"/>
              </a:ext>
            </a:extLst>
          </p:cNvPr>
          <p:cNvSpPr txBox="1"/>
          <p:nvPr/>
        </p:nvSpPr>
        <p:spPr>
          <a:xfrm>
            <a:off x="1918461" y="4281732"/>
            <a:ext cx="7648871" cy="1938992"/>
          </a:xfrm>
          <a:prstGeom prst="rect">
            <a:avLst/>
          </a:prstGeom>
          <a:noFill/>
        </p:spPr>
        <p:txBody>
          <a:bodyPr wrap="square">
            <a:spAutoFit/>
          </a:bodyPr>
          <a:lstStyle/>
          <a:p>
            <a:pPr marL="285750" indent="-285750">
              <a:buFont typeface="Wingdings" panose="05000000000000000000" pitchFamily="2" charset="2"/>
              <a:buChar char="v"/>
            </a:pPr>
            <a:r>
              <a:rPr lang="en-US" sz="2000" dirty="0">
                <a:solidFill>
                  <a:schemeClr val="bg1"/>
                </a:solidFill>
                <a:latin typeface="Arial" panose="020B0604020202020204" pitchFamily="34" charset="0"/>
                <a:cs typeface="Arial" panose="020B0604020202020204" pitchFamily="34" charset="0"/>
              </a:rPr>
              <a:t>The objective of this project is to develop a machine learning model capable of learning from the measurements of iris flowers and accurately classifying them into their respective species. The model's primary goal is to automate the classification process based on the distinct characteristics of each iris species</a:t>
            </a:r>
            <a:r>
              <a:rPr lang="en-US"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33481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A7606-EF4E-AD7C-3001-6D10BBA6C7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F69E17-A04A-55CD-17C2-B56B138E7997}"/>
              </a:ext>
            </a:extLst>
          </p:cNvPr>
          <p:cNvSpPr>
            <a:spLocks noGrp="1"/>
          </p:cNvSpPr>
          <p:nvPr>
            <p:ph type="title"/>
          </p:nvPr>
        </p:nvSpPr>
        <p:spPr/>
        <p:txBody>
          <a:bodyPr/>
          <a:lstStyle/>
          <a:p>
            <a:r>
              <a:rPr lang="en-US" dirty="0">
                <a:solidFill>
                  <a:srgbClr val="FFC000"/>
                </a:solidFill>
              </a:rPr>
              <a:t>Project Details</a:t>
            </a:r>
          </a:p>
        </p:txBody>
      </p:sp>
      <p:sp>
        <p:nvSpPr>
          <p:cNvPr id="4" name="Slide Number Placeholder 3">
            <a:extLst>
              <a:ext uri="{FF2B5EF4-FFF2-40B4-BE49-F238E27FC236}">
                <a16:creationId xmlns:a16="http://schemas.microsoft.com/office/drawing/2014/main" id="{DC701275-4FCA-16D6-166D-43B1DD99C96E}"/>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9" name="TextBox 8">
            <a:extLst>
              <a:ext uri="{FF2B5EF4-FFF2-40B4-BE49-F238E27FC236}">
                <a16:creationId xmlns:a16="http://schemas.microsoft.com/office/drawing/2014/main" id="{7AE30CD3-4805-A51C-ABF2-3F1DA85F468B}"/>
              </a:ext>
            </a:extLst>
          </p:cNvPr>
          <p:cNvSpPr txBox="1"/>
          <p:nvPr/>
        </p:nvSpPr>
        <p:spPr>
          <a:xfrm>
            <a:off x="321734" y="2514600"/>
            <a:ext cx="8923867" cy="4062651"/>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solidFill>
                  <a:schemeClr val="tx2">
                    <a:lumMod val="10000"/>
                  </a:schemeClr>
                </a:solidFill>
                <a:latin typeface="Arial" panose="020B0604020202020204" pitchFamily="34" charset="0"/>
                <a:cs typeface="Arial" panose="020B0604020202020204" pitchFamily="34" charset="0"/>
              </a:rPr>
              <a:t>Iris Species: </a:t>
            </a:r>
            <a:r>
              <a:rPr lang="en-US" sz="2400" dirty="0">
                <a:solidFill>
                  <a:schemeClr val="tx2">
                    <a:lumMod val="10000"/>
                  </a:schemeClr>
                </a:solidFill>
                <a:latin typeface="Arial" panose="020B0604020202020204" pitchFamily="34" charset="0"/>
                <a:cs typeface="Arial" panose="020B0604020202020204" pitchFamily="34" charset="0"/>
              </a:rPr>
              <a:t>The dataset consists of iris flowers, specifically from the species </a:t>
            </a:r>
            <a:r>
              <a:rPr lang="en-US" sz="2400" dirty="0" err="1">
                <a:solidFill>
                  <a:schemeClr val="tx2">
                    <a:lumMod val="10000"/>
                  </a:schemeClr>
                </a:solidFill>
                <a:latin typeface="Arial" panose="020B0604020202020204" pitchFamily="34" charset="0"/>
                <a:cs typeface="Arial" panose="020B0604020202020204" pitchFamily="34" charset="0"/>
              </a:rPr>
              <a:t>setosa</a:t>
            </a:r>
            <a:r>
              <a:rPr lang="en-US" sz="2400" dirty="0">
                <a:solidFill>
                  <a:schemeClr val="tx2">
                    <a:lumMod val="10000"/>
                  </a:schemeClr>
                </a:solidFill>
                <a:latin typeface="Arial" panose="020B0604020202020204" pitchFamily="34" charset="0"/>
                <a:cs typeface="Arial" panose="020B0604020202020204" pitchFamily="34" charset="0"/>
              </a:rPr>
              <a:t>, versicolor, and virginica.</a:t>
            </a:r>
          </a:p>
          <a:p>
            <a:endParaRPr lang="en-US" sz="2400" dirty="0">
              <a:solidFill>
                <a:schemeClr val="tx2">
                  <a:lumMod val="10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sz="2400" b="1" dirty="0">
                <a:solidFill>
                  <a:schemeClr val="tx2">
                    <a:lumMod val="10000"/>
                  </a:schemeClr>
                </a:solidFill>
                <a:latin typeface="Arial" panose="020B0604020202020204" pitchFamily="34" charset="0"/>
                <a:cs typeface="Arial" panose="020B0604020202020204" pitchFamily="34" charset="0"/>
              </a:rPr>
              <a:t>Key Measurements: </a:t>
            </a:r>
            <a:r>
              <a:rPr lang="en-US" sz="2400" dirty="0">
                <a:solidFill>
                  <a:schemeClr val="tx2">
                    <a:lumMod val="10000"/>
                  </a:schemeClr>
                </a:solidFill>
                <a:latin typeface="Arial" panose="020B0604020202020204" pitchFamily="34" charset="0"/>
                <a:cs typeface="Arial" panose="020B0604020202020204" pitchFamily="34" charset="0"/>
              </a:rPr>
              <a:t>The essential characteristics used for classification include sepal length, sepal width, petal length, and petal width</a:t>
            </a:r>
          </a:p>
          <a:p>
            <a:endParaRPr lang="en-US" sz="2400" dirty="0">
              <a:solidFill>
                <a:schemeClr val="tx2">
                  <a:lumMod val="10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sz="2400" b="1" dirty="0">
                <a:solidFill>
                  <a:schemeClr val="tx2">
                    <a:lumMod val="10000"/>
                  </a:schemeClr>
                </a:solidFill>
                <a:latin typeface="Arial" panose="020B0604020202020204" pitchFamily="34" charset="0"/>
                <a:cs typeface="Arial" panose="020B0604020202020204" pitchFamily="34" charset="0"/>
              </a:rPr>
              <a:t>Machine Learning Model: </a:t>
            </a:r>
            <a:r>
              <a:rPr lang="en-US" sz="2400" dirty="0">
                <a:solidFill>
                  <a:schemeClr val="tx2">
                    <a:lumMod val="10000"/>
                  </a:schemeClr>
                </a:solidFill>
                <a:latin typeface="Arial" panose="020B0604020202020204" pitchFamily="34" charset="0"/>
                <a:cs typeface="Arial" panose="020B0604020202020204" pitchFamily="34" charset="0"/>
              </a:rPr>
              <a:t>The project involves the creation and training of a machine learning model to accurately classify iris flowers based on their measurements</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290318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7399867" y="661459"/>
            <a:ext cx="4605866" cy="4486274"/>
          </a:xfrm>
        </p:spPr>
        <p:txBody>
          <a:bodyPr>
            <a:normAutofit/>
          </a:bodyPr>
          <a:lstStyle/>
          <a:p>
            <a:pPr>
              <a:defRPr sz="3200" b="1">
                <a:solidFill>
                  <a:srgbClr val="145096"/>
                </a:solidFill>
              </a:defRPr>
            </a:pPr>
            <a:r>
              <a:rPr lang="en-US" sz="4000" dirty="0">
                <a:solidFill>
                  <a:srgbClr val="FFC000"/>
                </a:solidFill>
              </a:rPr>
              <a:t>Dataset  Snapshot </a:t>
            </a:r>
            <a:br>
              <a:rPr lang="en-US" sz="4000" dirty="0">
                <a:solidFill>
                  <a:srgbClr val="FFC000"/>
                </a:solidFill>
              </a:rPr>
            </a:br>
            <a:r>
              <a:rPr lang="en-US" sz="4000" dirty="0">
                <a:solidFill>
                  <a:srgbClr val="FFC000"/>
                </a:solidFill>
              </a:rPr>
              <a:t>    (first 5 rows)</a:t>
            </a:r>
          </a:p>
        </p:txBody>
      </p:sp>
      <p:sp>
        <p:nvSpPr>
          <p:cNvPr id="2" name="Footer Placeholder 1">
            <a:extLst>
              <a:ext uri="{FF2B5EF4-FFF2-40B4-BE49-F238E27FC236}">
                <a16:creationId xmlns:a16="http://schemas.microsoft.com/office/drawing/2014/main" id="{EC4E5619-0985-32B6-EC73-AFBCAB2F1CF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4</a:t>
            </a:fld>
            <a:endParaRPr lang="en-US" dirty="0"/>
          </a:p>
        </p:txBody>
      </p:sp>
      <p:graphicFrame>
        <p:nvGraphicFramePr>
          <p:cNvPr id="7" name="Table 6">
            <a:extLst>
              <a:ext uri="{FF2B5EF4-FFF2-40B4-BE49-F238E27FC236}">
                <a16:creationId xmlns:a16="http://schemas.microsoft.com/office/drawing/2014/main" id="{69B4C99E-2FFD-8D26-EF96-6EC673B03F52}"/>
              </a:ext>
            </a:extLst>
          </p:cNvPr>
          <p:cNvGraphicFramePr>
            <a:graphicFrameLocks noGrp="1"/>
          </p:cNvGraphicFramePr>
          <p:nvPr>
            <p:extLst>
              <p:ext uri="{D42A27DB-BD31-4B8C-83A1-F6EECF244321}">
                <p14:modId xmlns:p14="http://schemas.microsoft.com/office/powerpoint/2010/main" val="1438785474"/>
              </p:ext>
            </p:extLst>
          </p:nvPr>
        </p:nvGraphicFramePr>
        <p:xfrm>
          <a:off x="-67733" y="0"/>
          <a:ext cx="7399868" cy="6857998"/>
        </p:xfrm>
        <a:graphic>
          <a:graphicData uri="http://schemas.openxmlformats.org/drawingml/2006/table">
            <a:tbl>
              <a:tblPr firstRow="1" bandRow="1">
                <a:tableStyleId>{5C22544A-7EE6-4342-B048-85BDC9FD1C3A}</a:tableStyleId>
              </a:tblPr>
              <a:tblGrid>
                <a:gridCol w="1849967">
                  <a:extLst>
                    <a:ext uri="{9D8B030D-6E8A-4147-A177-3AD203B41FA5}">
                      <a16:colId xmlns:a16="http://schemas.microsoft.com/office/drawing/2014/main" val="1162899592"/>
                    </a:ext>
                  </a:extLst>
                </a:gridCol>
                <a:gridCol w="1849967">
                  <a:extLst>
                    <a:ext uri="{9D8B030D-6E8A-4147-A177-3AD203B41FA5}">
                      <a16:colId xmlns:a16="http://schemas.microsoft.com/office/drawing/2014/main" val="2882983239"/>
                    </a:ext>
                  </a:extLst>
                </a:gridCol>
                <a:gridCol w="1849967">
                  <a:extLst>
                    <a:ext uri="{9D8B030D-6E8A-4147-A177-3AD203B41FA5}">
                      <a16:colId xmlns:a16="http://schemas.microsoft.com/office/drawing/2014/main" val="2236726714"/>
                    </a:ext>
                  </a:extLst>
                </a:gridCol>
                <a:gridCol w="1849967">
                  <a:extLst>
                    <a:ext uri="{9D8B030D-6E8A-4147-A177-3AD203B41FA5}">
                      <a16:colId xmlns:a16="http://schemas.microsoft.com/office/drawing/2014/main" val="2812178637"/>
                    </a:ext>
                  </a:extLst>
                </a:gridCol>
              </a:tblGrid>
              <a:tr h="1178350">
                <a:tc>
                  <a:txBody>
                    <a:bodyPr/>
                    <a:lstStyle/>
                    <a:p>
                      <a:r>
                        <a:rPr lang="en-US" b="0" dirty="0"/>
                        <a:t>S</a:t>
                      </a:r>
                      <a:r>
                        <a:rPr b="1" dirty="0"/>
                        <a:t>epal length (cm)</a:t>
                      </a:r>
                    </a:p>
                  </a:txBody>
                  <a:tcPr/>
                </a:tc>
                <a:tc>
                  <a:txBody>
                    <a:bodyPr/>
                    <a:lstStyle/>
                    <a:p>
                      <a:r>
                        <a:rPr lang="en-US" b="1" dirty="0"/>
                        <a:t>S</a:t>
                      </a:r>
                      <a:r>
                        <a:rPr b="1" dirty="0"/>
                        <a:t>epal width (cm)</a:t>
                      </a:r>
                    </a:p>
                  </a:txBody>
                  <a:tcPr/>
                </a:tc>
                <a:tc>
                  <a:txBody>
                    <a:bodyPr/>
                    <a:lstStyle/>
                    <a:p>
                      <a:r>
                        <a:rPr lang="en-US" b="1" dirty="0"/>
                        <a:t>P</a:t>
                      </a:r>
                      <a:r>
                        <a:rPr b="1" dirty="0"/>
                        <a:t>etal length (cm)</a:t>
                      </a:r>
                    </a:p>
                  </a:txBody>
                  <a:tcPr/>
                </a:tc>
                <a:tc>
                  <a:txBody>
                    <a:bodyPr/>
                    <a:lstStyle/>
                    <a:p>
                      <a:r>
                        <a:rPr lang="en-US" b="1" dirty="0"/>
                        <a:t>P</a:t>
                      </a:r>
                      <a:r>
                        <a:rPr b="1" dirty="0"/>
                        <a:t>etal width (cm)</a:t>
                      </a:r>
                    </a:p>
                  </a:txBody>
                  <a:tcPr/>
                </a:tc>
                <a:extLst>
                  <a:ext uri="{0D108BD9-81ED-4DB2-BD59-A6C34878D82A}">
                    <a16:rowId xmlns:a16="http://schemas.microsoft.com/office/drawing/2014/main" val="522745561"/>
                  </a:ext>
                </a:extLst>
              </a:tr>
              <a:tr h="1178350">
                <a:tc>
                  <a:txBody>
                    <a:bodyPr/>
                    <a:lstStyle/>
                    <a:p>
                      <a:r>
                        <a:rPr b="1"/>
                        <a:t>5.1</a:t>
                      </a:r>
                    </a:p>
                  </a:txBody>
                  <a:tcPr/>
                </a:tc>
                <a:tc>
                  <a:txBody>
                    <a:bodyPr/>
                    <a:lstStyle/>
                    <a:p>
                      <a:r>
                        <a:rPr b="1"/>
                        <a:t>3.5</a:t>
                      </a:r>
                    </a:p>
                  </a:txBody>
                  <a:tcPr/>
                </a:tc>
                <a:tc>
                  <a:txBody>
                    <a:bodyPr/>
                    <a:lstStyle/>
                    <a:p>
                      <a:r>
                        <a:rPr b="1" dirty="0"/>
                        <a:t>1.4</a:t>
                      </a:r>
                    </a:p>
                  </a:txBody>
                  <a:tcPr/>
                </a:tc>
                <a:tc>
                  <a:txBody>
                    <a:bodyPr/>
                    <a:lstStyle/>
                    <a:p>
                      <a:r>
                        <a:rPr b="1" dirty="0"/>
                        <a:t>0.2</a:t>
                      </a:r>
                    </a:p>
                  </a:txBody>
                  <a:tcPr/>
                </a:tc>
                <a:extLst>
                  <a:ext uri="{0D108BD9-81ED-4DB2-BD59-A6C34878D82A}">
                    <a16:rowId xmlns:a16="http://schemas.microsoft.com/office/drawing/2014/main" val="1305198386"/>
                  </a:ext>
                </a:extLst>
              </a:tr>
              <a:tr h="966248">
                <a:tc>
                  <a:txBody>
                    <a:bodyPr/>
                    <a:lstStyle/>
                    <a:p>
                      <a:r>
                        <a:rPr b="1"/>
                        <a:t>4.9</a:t>
                      </a:r>
                    </a:p>
                  </a:txBody>
                  <a:tcPr/>
                </a:tc>
                <a:tc>
                  <a:txBody>
                    <a:bodyPr/>
                    <a:lstStyle/>
                    <a:p>
                      <a:r>
                        <a:rPr b="1" dirty="0"/>
                        <a:t>3.0</a:t>
                      </a:r>
                    </a:p>
                  </a:txBody>
                  <a:tcPr/>
                </a:tc>
                <a:tc>
                  <a:txBody>
                    <a:bodyPr/>
                    <a:lstStyle/>
                    <a:p>
                      <a:r>
                        <a:rPr b="1" dirty="0"/>
                        <a:t>1.4</a:t>
                      </a:r>
                    </a:p>
                  </a:txBody>
                  <a:tcPr/>
                </a:tc>
                <a:tc>
                  <a:txBody>
                    <a:bodyPr/>
                    <a:lstStyle/>
                    <a:p>
                      <a:r>
                        <a:rPr b="1"/>
                        <a:t>0.2</a:t>
                      </a:r>
                    </a:p>
                  </a:txBody>
                  <a:tcPr/>
                </a:tc>
                <a:extLst>
                  <a:ext uri="{0D108BD9-81ED-4DB2-BD59-A6C34878D82A}">
                    <a16:rowId xmlns:a16="http://schemas.microsoft.com/office/drawing/2014/main" val="1273537996"/>
                  </a:ext>
                </a:extLst>
              </a:tr>
              <a:tr h="1178350">
                <a:tc>
                  <a:txBody>
                    <a:bodyPr/>
                    <a:lstStyle/>
                    <a:p>
                      <a:r>
                        <a:rPr b="1"/>
                        <a:t>4.7</a:t>
                      </a:r>
                    </a:p>
                  </a:txBody>
                  <a:tcPr/>
                </a:tc>
                <a:tc>
                  <a:txBody>
                    <a:bodyPr/>
                    <a:lstStyle/>
                    <a:p>
                      <a:r>
                        <a:rPr b="1" dirty="0"/>
                        <a:t>3.2</a:t>
                      </a:r>
                    </a:p>
                  </a:txBody>
                  <a:tcPr/>
                </a:tc>
                <a:tc>
                  <a:txBody>
                    <a:bodyPr/>
                    <a:lstStyle/>
                    <a:p>
                      <a:r>
                        <a:rPr b="1" dirty="0"/>
                        <a:t>1.3</a:t>
                      </a:r>
                    </a:p>
                  </a:txBody>
                  <a:tcPr/>
                </a:tc>
                <a:tc>
                  <a:txBody>
                    <a:bodyPr/>
                    <a:lstStyle/>
                    <a:p>
                      <a:r>
                        <a:rPr b="1" dirty="0"/>
                        <a:t>0.2</a:t>
                      </a:r>
                    </a:p>
                  </a:txBody>
                  <a:tcPr/>
                </a:tc>
                <a:extLst>
                  <a:ext uri="{0D108BD9-81ED-4DB2-BD59-A6C34878D82A}">
                    <a16:rowId xmlns:a16="http://schemas.microsoft.com/office/drawing/2014/main" val="2931320509"/>
                  </a:ext>
                </a:extLst>
              </a:tr>
              <a:tr h="1178350">
                <a:tc>
                  <a:txBody>
                    <a:bodyPr/>
                    <a:lstStyle/>
                    <a:p>
                      <a:r>
                        <a:rPr b="1"/>
                        <a:t>4.6</a:t>
                      </a:r>
                    </a:p>
                  </a:txBody>
                  <a:tcPr/>
                </a:tc>
                <a:tc>
                  <a:txBody>
                    <a:bodyPr/>
                    <a:lstStyle/>
                    <a:p>
                      <a:r>
                        <a:rPr b="1"/>
                        <a:t>3.1</a:t>
                      </a:r>
                    </a:p>
                  </a:txBody>
                  <a:tcPr/>
                </a:tc>
                <a:tc>
                  <a:txBody>
                    <a:bodyPr/>
                    <a:lstStyle/>
                    <a:p>
                      <a:r>
                        <a:rPr b="1"/>
                        <a:t>1.5</a:t>
                      </a:r>
                    </a:p>
                  </a:txBody>
                  <a:tcPr/>
                </a:tc>
                <a:tc>
                  <a:txBody>
                    <a:bodyPr/>
                    <a:lstStyle/>
                    <a:p>
                      <a:r>
                        <a:rPr b="1" dirty="0"/>
                        <a:t>0.2</a:t>
                      </a:r>
                    </a:p>
                  </a:txBody>
                  <a:tcPr/>
                </a:tc>
                <a:extLst>
                  <a:ext uri="{0D108BD9-81ED-4DB2-BD59-A6C34878D82A}">
                    <a16:rowId xmlns:a16="http://schemas.microsoft.com/office/drawing/2014/main" val="425708636"/>
                  </a:ext>
                </a:extLst>
              </a:tr>
              <a:tr h="1178350">
                <a:tc>
                  <a:txBody>
                    <a:bodyPr/>
                    <a:lstStyle/>
                    <a:p>
                      <a:r>
                        <a:rPr b="1"/>
                        <a:t>5.0</a:t>
                      </a:r>
                    </a:p>
                  </a:txBody>
                  <a:tcPr/>
                </a:tc>
                <a:tc>
                  <a:txBody>
                    <a:bodyPr/>
                    <a:lstStyle/>
                    <a:p>
                      <a:r>
                        <a:rPr b="1"/>
                        <a:t>3.6</a:t>
                      </a:r>
                    </a:p>
                  </a:txBody>
                  <a:tcPr/>
                </a:tc>
                <a:tc>
                  <a:txBody>
                    <a:bodyPr/>
                    <a:lstStyle/>
                    <a:p>
                      <a:r>
                        <a:rPr b="1"/>
                        <a:t>1.4</a:t>
                      </a:r>
                    </a:p>
                  </a:txBody>
                  <a:tcPr/>
                </a:tc>
                <a:tc>
                  <a:txBody>
                    <a:bodyPr/>
                    <a:lstStyle/>
                    <a:p>
                      <a:r>
                        <a:rPr b="1" dirty="0"/>
                        <a:t>0.2</a:t>
                      </a:r>
                    </a:p>
                  </a:txBody>
                  <a:tcPr/>
                </a:tc>
                <a:extLst>
                  <a:ext uri="{0D108BD9-81ED-4DB2-BD59-A6C34878D82A}">
                    <a16:rowId xmlns:a16="http://schemas.microsoft.com/office/drawing/2014/main" val="4113033622"/>
                  </a:ext>
                </a:extLst>
              </a:tr>
            </a:tbl>
          </a:graphicData>
        </a:graphic>
      </p:graphicFrame>
    </p:spTree>
    <p:extLst>
      <p:ext uri="{BB962C8B-B14F-4D97-AF65-F5344CB8AC3E}">
        <p14:creationId xmlns:p14="http://schemas.microsoft.com/office/powerpoint/2010/main" val="51239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D033E-D744-C4F5-55EC-60AB8D329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A4915D-51D0-6419-4D5C-E8BF2ABA0D9D}"/>
              </a:ext>
            </a:extLst>
          </p:cNvPr>
          <p:cNvSpPr>
            <a:spLocks noGrp="1"/>
          </p:cNvSpPr>
          <p:nvPr>
            <p:ph type="title"/>
          </p:nvPr>
        </p:nvSpPr>
        <p:spPr>
          <a:xfrm>
            <a:off x="612309" y="1255777"/>
            <a:ext cx="4662763" cy="3536357"/>
          </a:xfrm>
          <a:noFill/>
        </p:spPr>
        <p:txBody>
          <a:bodyPr>
            <a:normAutofit/>
          </a:bodyPr>
          <a:lstStyle/>
          <a:p>
            <a:pPr>
              <a:defRPr sz="3200" b="1">
                <a:solidFill>
                  <a:srgbClr val="145096"/>
                </a:solidFill>
              </a:defRPr>
            </a:pPr>
            <a:r>
              <a:rPr lang="en-US" sz="4800" dirty="0">
                <a:solidFill>
                  <a:schemeClr val="bg1">
                    <a:lumMod val="95000"/>
                  </a:schemeClr>
                </a:solidFill>
              </a:rPr>
              <a:t>    </a:t>
            </a:r>
            <a:r>
              <a:rPr lang="en-US" sz="4800" dirty="0">
                <a:solidFill>
                  <a:srgbClr val="FFC000"/>
                </a:solidFill>
              </a:rPr>
              <a:t>Feature Distributions</a:t>
            </a:r>
          </a:p>
        </p:txBody>
      </p:sp>
      <p:sp>
        <p:nvSpPr>
          <p:cNvPr id="4" name="Footer Placeholder 3">
            <a:extLst>
              <a:ext uri="{FF2B5EF4-FFF2-40B4-BE49-F238E27FC236}">
                <a16:creationId xmlns:a16="http://schemas.microsoft.com/office/drawing/2014/main" id="{3778D4EC-4E25-6C96-2590-AE584977FD89}"/>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8826D6E-0416-BB46-70ED-5CC9D559F4DC}"/>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6" name="Content Placeholder 5">
            <a:extLst>
              <a:ext uri="{FF2B5EF4-FFF2-40B4-BE49-F238E27FC236}">
                <a16:creationId xmlns:a16="http://schemas.microsoft.com/office/drawing/2014/main" id="{E821713F-4CDD-5A63-3B02-0D71EBD0C6FC}"/>
              </a:ext>
            </a:extLst>
          </p:cNvPr>
          <p:cNvSpPr>
            <a:spLocks noGrp="1"/>
          </p:cNvSpPr>
          <p:nvPr>
            <p:ph sz="quarter" idx="12"/>
          </p:nvPr>
        </p:nvSpPr>
        <p:spPr/>
        <p:txBody>
          <a:bodyPr/>
          <a:lstStyle/>
          <a:p>
            <a:endParaRPr lang="en-US"/>
          </a:p>
        </p:txBody>
      </p:sp>
      <p:pic>
        <p:nvPicPr>
          <p:cNvPr id="3" name="Picture 2" descr="iris_feature_distributions.png">
            <a:extLst>
              <a:ext uri="{FF2B5EF4-FFF2-40B4-BE49-F238E27FC236}">
                <a16:creationId xmlns:a16="http://schemas.microsoft.com/office/drawing/2014/main" id="{E4AAF684-FC5F-7434-4634-62F4F7FBCE79}"/>
              </a:ext>
            </a:extLst>
          </p:cNvPr>
          <p:cNvPicPr>
            <a:picLocks noChangeAspect="1"/>
          </p:cNvPicPr>
          <p:nvPr/>
        </p:nvPicPr>
        <p:blipFill>
          <a:blip r:embed="rId2"/>
          <a:stretch>
            <a:fillRect/>
          </a:stretch>
        </p:blipFill>
        <p:spPr>
          <a:xfrm>
            <a:off x="4826000" y="0"/>
            <a:ext cx="7366000" cy="6858000"/>
          </a:xfrm>
          <a:prstGeom prst="rect">
            <a:avLst/>
          </a:prstGeom>
        </p:spPr>
      </p:pic>
    </p:spTree>
    <p:extLst>
      <p:ext uri="{BB962C8B-B14F-4D97-AF65-F5344CB8AC3E}">
        <p14:creationId xmlns:p14="http://schemas.microsoft.com/office/powerpoint/2010/main" val="796250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855B7-459D-0BD6-3F92-B1D66FF58CD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AC156D9-606B-B692-B607-50714ABAB55E}"/>
              </a:ext>
            </a:extLst>
          </p:cNvPr>
          <p:cNvSpPr>
            <a:spLocks noGrp="1"/>
          </p:cNvSpPr>
          <p:nvPr>
            <p:ph type="title"/>
          </p:nvPr>
        </p:nvSpPr>
        <p:spPr>
          <a:xfrm>
            <a:off x="7399867" y="661459"/>
            <a:ext cx="4605866" cy="4486274"/>
          </a:xfrm>
        </p:spPr>
        <p:txBody>
          <a:bodyPr>
            <a:normAutofit/>
          </a:bodyPr>
          <a:lstStyle/>
          <a:p>
            <a:pPr>
              <a:defRPr sz="3200" b="1">
                <a:solidFill>
                  <a:srgbClr val="145096"/>
                </a:solidFill>
              </a:defRPr>
            </a:pPr>
            <a:r>
              <a:rPr lang="en-US" sz="4000" dirty="0">
                <a:solidFill>
                  <a:srgbClr val="FFC000"/>
                </a:solidFill>
              </a:rPr>
              <a:t>Sepal Analysis (Length vs Width)</a:t>
            </a:r>
          </a:p>
        </p:txBody>
      </p:sp>
      <p:sp>
        <p:nvSpPr>
          <p:cNvPr id="2" name="Footer Placeholder 1">
            <a:extLst>
              <a:ext uri="{FF2B5EF4-FFF2-40B4-BE49-F238E27FC236}">
                <a16:creationId xmlns:a16="http://schemas.microsoft.com/office/drawing/2014/main" id="{E744BAC9-B58D-5F9F-4844-C3B893F58161}"/>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8D1CE24C-E202-C84F-BF0C-2FAB788AF7F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6</a:t>
            </a:fld>
            <a:endParaRPr lang="en-US" dirty="0"/>
          </a:p>
        </p:txBody>
      </p:sp>
      <p:pic>
        <p:nvPicPr>
          <p:cNvPr id="4" name="Picture 3" descr="iris_scatter_sepal.png">
            <a:extLst>
              <a:ext uri="{FF2B5EF4-FFF2-40B4-BE49-F238E27FC236}">
                <a16:creationId xmlns:a16="http://schemas.microsoft.com/office/drawing/2014/main" id="{F5C008E6-FFC1-1428-01CA-22DE232F3F52}"/>
              </a:ext>
            </a:extLst>
          </p:cNvPr>
          <p:cNvPicPr>
            <a:picLocks noChangeAspect="1"/>
          </p:cNvPicPr>
          <p:nvPr/>
        </p:nvPicPr>
        <p:blipFill>
          <a:blip r:embed="rId2"/>
          <a:stretch>
            <a:fillRect/>
          </a:stretch>
        </p:blipFill>
        <p:spPr>
          <a:xfrm>
            <a:off x="0" y="0"/>
            <a:ext cx="7399867" cy="6858000"/>
          </a:xfrm>
          <a:prstGeom prst="rect">
            <a:avLst/>
          </a:prstGeom>
        </p:spPr>
      </p:pic>
    </p:spTree>
    <p:extLst>
      <p:ext uri="{BB962C8B-B14F-4D97-AF65-F5344CB8AC3E}">
        <p14:creationId xmlns:p14="http://schemas.microsoft.com/office/powerpoint/2010/main" val="3142854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FAAC7-6A07-84D7-F309-05252DD5E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5B934-3492-82FF-7EC5-3CADFCC6EE39}"/>
              </a:ext>
            </a:extLst>
          </p:cNvPr>
          <p:cNvSpPr>
            <a:spLocks noGrp="1"/>
          </p:cNvSpPr>
          <p:nvPr>
            <p:ph type="title"/>
          </p:nvPr>
        </p:nvSpPr>
        <p:spPr>
          <a:xfrm>
            <a:off x="163237" y="612310"/>
            <a:ext cx="4662763" cy="3536357"/>
          </a:xfrm>
          <a:noFill/>
        </p:spPr>
        <p:txBody>
          <a:bodyPr>
            <a:normAutofit/>
          </a:bodyPr>
          <a:lstStyle/>
          <a:p>
            <a:pPr>
              <a:defRPr sz="3200" b="1">
                <a:solidFill>
                  <a:srgbClr val="145096"/>
                </a:solidFill>
              </a:defRPr>
            </a:pPr>
            <a:r>
              <a:rPr lang="en-US" sz="4800" dirty="0">
                <a:solidFill>
                  <a:srgbClr val="FFC000"/>
                </a:solidFill>
              </a:rPr>
              <a:t>Petal Analysis (Length vs Width)</a:t>
            </a:r>
          </a:p>
        </p:txBody>
      </p:sp>
      <p:sp>
        <p:nvSpPr>
          <p:cNvPr id="4" name="Footer Placeholder 3">
            <a:extLst>
              <a:ext uri="{FF2B5EF4-FFF2-40B4-BE49-F238E27FC236}">
                <a16:creationId xmlns:a16="http://schemas.microsoft.com/office/drawing/2014/main" id="{660BD09E-FFB2-9BF4-E4B5-9B8F7F44DFA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AA48DCA-C169-3EE1-AC4F-F0FF2A381E68}"/>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6" name="Content Placeholder 5">
            <a:extLst>
              <a:ext uri="{FF2B5EF4-FFF2-40B4-BE49-F238E27FC236}">
                <a16:creationId xmlns:a16="http://schemas.microsoft.com/office/drawing/2014/main" id="{D64FA646-0690-4954-06EE-426A7529CFC8}"/>
              </a:ext>
            </a:extLst>
          </p:cNvPr>
          <p:cNvSpPr>
            <a:spLocks noGrp="1"/>
          </p:cNvSpPr>
          <p:nvPr>
            <p:ph sz="quarter" idx="12"/>
          </p:nvPr>
        </p:nvSpPr>
        <p:spPr/>
        <p:txBody>
          <a:bodyPr/>
          <a:lstStyle/>
          <a:p>
            <a:endParaRPr lang="en-US"/>
          </a:p>
        </p:txBody>
      </p:sp>
      <p:pic>
        <p:nvPicPr>
          <p:cNvPr id="7" name="Picture 6" descr="iris_scatter_petal.png">
            <a:extLst>
              <a:ext uri="{FF2B5EF4-FFF2-40B4-BE49-F238E27FC236}">
                <a16:creationId xmlns:a16="http://schemas.microsoft.com/office/drawing/2014/main" id="{D86D4DF3-0C2F-8BD0-79E6-843640C5AEBE}"/>
              </a:ext>
            </a:extLst>
          </p:cNvPr>
          <p:cNvPicPr>
            <a:picLocks noChangeAspect="1"/>
          </p:cNvPicPr>
          <p:nvPr/>
        </p:nvPicPr>
        <p:blipFill>
          <a:blip r:embed="rId2"/>
          <a:stretch>
            <a:fillRect/>
          </a:stretch>
        </p:blipFill>
        <p:spPr>
          <a:xfrm>
            <a:off x="4826000" y="0"/>
            <a:ext cx="7202762" cy="6858000"/>
          </a:xfrm>
          <a:prstGeom prst="rect">
            <a:avLst/>
          </a:prstGeom>
        </p:spPr>
      </p:pic>
    </p:spTree>
    <p:extLst>
      <p:ext uri="{BB962C8B-B14F-4D97-AF65-F5344CB8AC3E}">
        <p14:creationId xmlns:p14="http://schemas.microsoft.com/office/powerpoint/2010/main" val="371148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5001768" y="-60071"/>
            <a:ext cx="6419088" cy="1056768"/>
          </a:xfrm>
        </p:spPr>
        <p:txBody>
          <a:bodyPr>
            <a:normAutofit/>
          </a:bodyPr>
          <a:lstStyle/>
          <a:p>
            <a:r>
              <a:rPr lang="en-US" dirty="0"/>
              <a:t>Correlation Heatmap</a:t>
            </a:r>
          </a:p>
        </p:txBody>
      </p:sp>
      <p:pic>
        <p:nvPicPr>
          <p:cNvPr id="8" name="Picture Placeholder 7" descr="Close up of yellow flowers">
            <a:extLst>
              <a:ext uri="{FF2B5EF4-FFF2-40B4-BE49-F238E27FC236}">
                <a16:creationId xmlns:a16="http://schemas.microsoft.com/office/drawing/2014/main" id="{A30CECCA-DB43-3EBC-1ED9-4E7CD74EE3E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0" y="0"/>
            <a:ext cx="4434464" cy="6858000"/>
          </a:xfrm>
        </p:spPr>
      </p:pic>
      <p:sp>
        <p:nvSpPr>
          <p:cNvPr id="4" name="Content Placeholder 3">
            <a:extLst>
              <a:ext uri="{FF2B5EF4-FFF2-40B4-BE49-F238E27FC236}">
                <a16:creationId xmlns:a16="http://schemas.microsoft.com/office/drawing/2014/main" id="{D6F3EE20-53E0-0C62-809D-211B05B88043}"/>
              </a:ext>
            </a:extLst>
          </p:cNvPr>
          <p:cNvSpPr>
            <a:spLocks noGrp="1"/>
          </p:cNvSpPr>
          <p:nvPr>
            <p:ph sz="quarter" idx="12"/>
          </p:nvPr>
        </p:nvSpPr>
        <p:spPr>
          <a:xfrm>
            <a:off x="5193792" y="3328416"/>
            <a:ext cx="6419088" cy="2441448"/>
          </a:xfrm>
        </p:spPr>
        <p:txBody>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a:p>
            <a:endParaRPr lang="en-US" dirty="0"/>
          </a:p>
        </p:txBody>
      </p:sp>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8</a:t>
            </a:fld>
            <a:endParaRPr lang="en-US" dirty="0"/>
          </a:p>
        </p:txBody>
      </p:sp>
      <p:pic>
        <p:nvPicPr>
          <p:cNvPr id="10" name="Picture 9" descr="iris_corr_heatmap.png">
            <a:extLst>
              <a:ext uri="{FF2B5EF4-FFF2-40B4-BE49-F238E27FC236}">
                <a16:creationId xmlns:a16="http://schemas.microsoft.com/office/drawing/2014/main" id="{03E9FFB4-D221-8BC1-BE64-8E311517E0AD}"/>
              </a:ext>
            </a:extLst>
          </p:cNvPr>
          <p:cNvPicPr>
            <a:picLocks noChangeAspect="1"/>
          </p:cNvPicPr>
          <p:nvPr/>
        </p:nvPicPr>
        <p:blipFill>
          <a:blip r:embed="rId3"/>
          <a:stretch>
            <a:fillRect/>
          </a:stretch>
        </p:blipFill>
        <p:spPr>
          <a:xfrm>
            <a:off x="4555067" y="996698"/>
            <a:ext cx="7636934" cy="5861302"/>
          </a:xfrm>
          <a:prstGeom prst="rect">
            <a:avLst/>
          </a:prstGeom>
        </p:spPr>
      </p:pic>
    </p:spTree>
    <p:extLst>
      <p:ext uri="{BB962C8B-B14F-4D97-AF65-F5344CB8AC3E}">
        <p14:creationId xmlns:p14="http://schemas.microsoft.com/office/powerpoint/2010/main" val="2069428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en-US" dirty="0">
                <a:solidFill>
                  <a:srgbClr val="FFC000"/>
                </a:solidFill>
              </a:rPr>
              <a:t>Model Building Process</a:t>
            </a:r>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340021" y="2245487"/>
            <a:ext cx="4864608" cy="3694176"/>
          </a:xfrm>
        </p:spPr>
        <p:txBody>
          <a:bodyPr/>
          <a:lstStyle/>
          <a:p>
            <a:pPr marL="342900" indent="-342900">
              <a:buFont typeface="Wingdings" panose="05000000000000000000" pitchFamily="2" charset="2"/>
              <a:buChar char="v"/>
            </a:pPr>
            <a:r>
              <a:rPr lang="en-US" b="1" dirty="0">
                <a:solidFill>
                  <a:schemeClr val="tx1"/>
                </a:solidFill>
              </a:rPr>
              <a:t>Train/test split: </a:t>
            </a:r>
            <a:r>
              <a:rPr lang="en-US" dirty="0">
                <a:solidFill>
                  <a:schemeClr val="tx1"/>
                </a:solidFill>
              </a:rPr>
              <a:t>80/20 with stratification</a:t>
            </a:r>
          </a:p>
          <a:p>
            <a:pPr marL="342900" indent="-342900">
              <a:buFont typeface="Wingdings" panose="05000000000000000000" pitchFamily="2" charset="2"/>
              <a:buChar char="v"/>
            </a:pPr>
            <a:r>
              <a:rPr lang="en-US" dirty="0">
                <a:solidFill>
                  <a:schemeClr val="tx1"/>
                </a:solidFill>
              </a:rPr>
              <a:t>Scaling applied for LR/SVM</a:t>
            </a:r>
          </a:p>
          <a:p>
            <a:pPr marL="342900" indent="-342900">
              <a:buFont typeface="Wingdings" panose="05000000000000000000" pitchFamily="2" charset="2"/>
              <a:buChar char="v"/>
            </a:pPr>
            <a:r>
              <a:rPr lang="en-US" b="1" dirty="0">
                <a:solidFill>
                  <a:schemeClr val="tx1"/>
                </a:solidFill>
              </a:rPr>
              <a:t>Models: </a:t>
            </a:r>
            <a:r>
              <a:rPr lang="en-US" dirty="0">
                <a:solidFill>
                  <a:schemeClr val="tx1"/>
                </a:solidFill>
              </a:rPr>
              <a:t>Logistic Regression, Decision Tree, Random Forest, SVM (RBF), Gradient Boosting (</a:t>
            </a:r>
            <a:r>
              <a:rPr lang="en-US" dirty="0" err="1">
                <a:solidFill>
                  <a:schemeClr val="tx1"/>
                </a:solidFill>
              </a:rPr>
              <a:t>XGBoost</a:t>
            </a:r>
            <a:r>
              <a:rPr lang="en-US" dirty="0">
                <a:solidFill>
                  <a:schemeClr val="tx1"/>
                </a:solidFill>
              </a:rPr>
              <a:t> alternative)</a:t>
            </a:r>
          </a:p>
          <a:p>
            <a:pPr marL="342900" indent="-342900">
              <a:buFont typeface="Wingdings" panose="05000000000000000000" pitchFamily="2" charset="2"/>
              <a:buChar char="v"/>
            </a:pPr>
            <a:r>
              <a:rPr lang="en-US" b="1" dirty="0">
                <a:solidFill>
                  <a:schemeClr val="tx1"/>
                </a:solidFill>
              </a:rPr>
              <a:t>Metrics: </a:t>
            </a:r>
            <a:r>
              <a:rPr lang="en-US" dirty="0">
                <a:solidFill>
                  <a:schemeClr val="tx1"/>
                </a:solidFill>
              </a:rPr>
              <a:t>Accuracy, Precision, Recall, F1 (macro)</a:t>
            </a:r>
          </a:p>
        </p:txBody>
      </p:sp>
      <p:sp>
        <p:nvSpPr>
          <p:cNvPr id="6" name="Content Placeholder 5">
            <a:extLst>
              <a:ext uri="{FF2B5EF4-FFF2-40B4-BE49-F238E27FC236}">
                <a16:creationId xmlns:a16="http://schemas.microsoft.com/office/drawing/2014/main" id="{9D5BB6B2-ED6A-BB7C-2FF7-FB659089012C}"/>
              </a:ext>
            </a:extLst>
          </p:cNvPr>
          <p:cNvSpPr>
            <a:spLocks noGrp="1"/>
          </p:cNvSpPr>
          <p:nvPr>
            <p:ph sz="quarter" idx="13"/>
          </p:nvPr>
        </p:nvSpPr>
        <p:spPr>
          <a:xfrm>
            <a:off x="6684264" y="2523744"/>
            <a:ext cx="4864608" cy="3694176"/>
          </a:xfrm>
        </p:spPr>
        <p:txBody>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a:p>
            <a:endParaRPr lang="en-US" dirty="0"/>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9</a:t>
            </a:fld>
            <a:endParaRPr lang="en-US" dirty="0"/>
          </a:p>
        </p:txBody>
      </p:sp>
      <p:pic>
        <p:nvPicPr>
          <p:cNvPr id="8" name="Picture 7">
            <a:extLst>
              <a:ext uri="{FF2B5EF4-FFF2-40B4-BE49-F238E27FC236}">
                <a16:creationId xmlns:a16="http://schemas.microsoft.com/office/drawing/2014/main" id="{F878F03D-512E-693C-C753-EFF16840F2FA}"/>
              </a:ext>
            </a:extLst>
          </p:cNvPr>
          <p:cNvPicPr>
            <a:picLocks noChangeAspect="1"/>
          </p:cNvPicPr>
          <p:nvPr/>
        </p:nvPicPr>
        <p:blipFill>
          <a:blip r:embed="rId2"/>
          <a:stretch>
            <a:fillRect/>
          </a:stretch>
        </p:blipFill>
        <p:spPr>
          <a:xfrm>
            <a:off x="0" y="1561474"/>
            <a:ext cx="12192000" cy="5296526"/>
          </a:xfrm>
          <a:prstGeom prst="rect">
            <a:avLst/>
          </a:prstGeom>
        </p:spPr>
      </p:pic>
    </p:spTree>
    <p:extLst>
      <p:ext uri="{BB962C8B-B14F-4D97-AF65-F5344CB8AC3E}">
        <p14:creationId xmlns:p14="http://schemas.microsoft.com/office/powerpoint/2010/main" val="3013343321"/>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84BFC8-02DA-464F-AE97-4951BE47415C}">
  <ds:schemaRefs>
    <ds:schemaRef ds:uri="http://schemas.microsoft.com/sharepoint/v3"/>
    <ds:schemaRef ds:uri="http://schemas.microsoft.com/office/2006/documentManagement/types"/>
    <ds:schemaRef ds:uri="http://purl.org/dc/dcmitype/"/>
    <ds:schemaRef ds:uri="http://purl.org/dc/elements/1.1/"/>
    <ds:schemaRef ds:uri="16c05727-aa75-4e4a-9b5f-8a80a1165891"/>
    <ds:schemaRef ds:uri="230e9df3-be65-4c73-a93b-d1236ebd677e"/>
    <ds:schemaRef ds:uri="http://www.w3.org/XML/1998/namespace"/>
    <ds:schemaRef ds:uri="http://schemas.microsoft.com/office/infopath/2007/PartnerControls"/>
    <ds:schemaRef ds:uri="http://purl.org/dc/terms/"/>
    <ds:schemaRef ds:uri="http://schemas.openxmlformats.org/package/2006/metadata/core-properties"/>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3.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{09D5A2F7-1ED3-4D1C-A246-33EE572FD132}TF6ca04e33-feaa-4cf5-9b27-d56362f12ac085bf296f_win32-5c14a82fef6c</Template>
  <TotalTime>385</TotalTime>
  <Words>546</Words>
  <Application>Microsoft Office PowerPoint</Application>
  <PresentationFormat>Widescreen</PresentationFormat>
  <Paragraphs>96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Baskerville Old Face</vt:lpstr>
      <vt:lpstr>Calibri</vt:lpstr>
      <vt:lpstr>Gill Sans Nova Light</vt:lpstr>
      <vt:lpstr>Wingdings</vt:lpstr>
      <vt:lpstr>Custom</vt:lpstr>
      <vt:lpstr>Project Title  Iris Flower Classification</vt:lpstr>
      <vt:lpstr>Problem Statement</vt:lpstr>
      <vt:lpstr>Project Details</vt:lpstr>
      <vt:lpstr>Dataset  Snapshot      (first 5 rows)</vt:lpstr>
      <vt:lpstr>    Feature Distributions</vt:lpstr>
      <vt:lpstr>Sepal Analysis (Length vs Width)</vt:lpstr>
      <vt:lpstr>Petal Analysis (Length vs Width)</vt:lpstr>
      <vt:lpstr>Correlation Heatmap</vt:lpstr>
      <vt:lpstr>Model Building Process</vt:lpstr>
      <vt:lpstr>Confusion Matrix (Test) - SVM(RBF)</vt:lpstr>
      <vt:lpstr>Model Comparison: Accuracy, Precision, Recall, F1</vt:lpstr>
      <vt:lpstr>Insights &amp; Results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Niranjan Kumar</dc:creator>
  <cp:lastModifiedBy>Niranjan Kumar</cp:lastModifiedBy>
  <cp:revision>2</cp:revision>
  <cp:lastPrinted>2025-08-21T16:10:10Z</cp:lastPrinted>
  <dcterms:created xsi:type="dcterms:W3CDTF">2025-08-21T09:14:46Z</dcterms:created>
  <dcterms:modified xsi:type="dcterms:W3CDTF">2025-08-21T16:15:07Z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